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3764517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logo-equans1.jpg"/>
  <Relationship Id="rId3" Type="http://schemas.openxmlformats.org/officeDocument/2006/relationships/image" Target="../media/triptyque42.jpg"/>
  <Relationship Id="rId4" Type="http://schemas.openxmlformats.org/officeDocument/2006/relationships/image" Target="../media/64522a04a1bb83.jpg"/>
  <Relationship Id="rId5" Type="http://schemas.openxmlformats.org/officeDocument/2006/relationships/image" Target="../media/ppt-header4.jpg"/>
  <Relationship Id="rId6" Type="http://schemas.openxmlformats.org/officeDocument/2006/relationships/image" Target="../media/ineo-white-500x1706.png"/>
  <Relationship Id="rId7" Type="http://schemas.openxmlformats.org/officeDocument/2006/relationships/image" Target="../media/icon-enjeux-pdf7.png"/>
  <Relationship Id="rId8" Type="http://schemas.openxmlformats.org/officeDocument/2006/relationships/image" Target="../media/icon-solutions-pdf8.png"/>
  <Relationship Id="rId9" Type="http://schemas.openxmlformats.org/officeDocument/2006/relationships/image" Target="../media/icon-benefices-pdf9.png"/>
  <Relationship Id="rId10" Type="http://schemas.openxmlformats.org/officeDocument/2006/relationships/image" Target="../media/icon-engagement-pdf10.png"/>
  <Relationship Id="rId11" Type="http://schemas.openxmlformats.org/officeDocument/2006/relationships/image" Target="../media/ppt-separator11.jpg"/>
  <Relationship Id="rId12" Type="http://schemas.openxmlformats.org/officeDocument/2006/relationships/image" Target="../media/64355c64cac8b-500x31512.png"/>
  <Relationship Id="rId13" Type="http://schemas.openxmlformats.org/officeDocument/2006/relationships/image" Target="../media/ppt-confidentiel-interne-fr14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12192000" cy="6667500"/>
          <a:chOff x="0" y="0"/>
          <a:chExt cx="12192000" cy="6667500"/>
        </a:xfrm>
      </p:grpSpPr>
      <p:pic>
        <p:nvPicPr>
          <p:cNvPr id="1" name="Logo EQUANS" descr="Logo EQUA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1304925" cy="361950"/>
          </a:xfrm>
          <a:prstGeom prst="rect">
            <a:avLst/>
          </a:prstGeom>
          <a:noFill/>
        </p:spPr>
      </p:pic>
      <p:pic>
        <p:nvPicPr>
          <p:cNvPr id="2" name="Triptyque EQUANS" descr="Triptyque EQUAN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39550" y="0"/>
            <a:ext cx="552450" cy="552450"/>
          </a:xfrm>
          <a:prstGeom prst="rect">
            <a:avLst/>
          </a:prstGeom>
          <a:noFill/>
        </p:spPr>
      </p:pic>
      <p:pic>
        <p:nvPicPr>
          <p:cNvPr id="3" name="Cover" descr="Cover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52450"/>
            <a:ext cx="2381250" cy="2000250"/>
          </a:xfrm>
          <a:prstGeom prst="rect">
            <a:avLst/>
          </a:prstGeom>
          <a:noFill/>
        </p:spPr>
      </p:pic>
      <p:pic>
        <p:nvPicPr>
          <p:cNvPr id="4" name="Background" descr="Background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1250" y="552450"/>
            <a:ext cx="6381750" cy="2000250"/>
          </a:xfrm>
          <a:prstGeom prst="rect">
            <a:avLst/>
          </a:prstGeom>
          <a:noFill/>
        </p:spPr>
      </p:pic>
      <p:graphicFrame>
        <p:nvGraphicFramePr>
          <p:cNvPr id="5" name="" descr=""/>
          <p:cNvGraphicFramePr>
            <a:graphicFrameLocks noGrp="1"/>
          </p:cNvGraphicFramePr>
          <p:nvPr/>
        </p:nvGraphicFramePr>
        <p:xfrm>
          <a:off x="2571750" y="666750"/>
          <a:ext cx="6096000" cy="571500"/>
        </p:xfrm>
        <a:graphic>
          <a:graphicData uri="http://schemas.openxmlformats.org/drawingml/2006/table">
            <a:tbl>
              <a:tblPr firstRow="1" bandRow="1"/>
              <a:tblGrid>
                <a:gridCol w="6096000"/>
              </a:tblGrid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z="1800" spc="0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Roboto"/>
                        </a:rPr>
                        <a:t><![CDATA[EPR Flamanville 3 - Lots Génie électrique et radioprotection]]>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pc="0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Roboto"/>
                        </a:rPr>
                        <a:t><![CDATA[Flamanville (50), France]]>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pc="0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Roboto"/>
                        </a:rPr>
                        <a:t><![CDATA[Métiers : Génie Climatique, Génie Électrique, Sûreté, Sécurité, Surveillance]]>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pc="0" u="none">
                          <a:solidFill>
                            <a:srgbClr val="FFFFFF">
                              <a:alpha val="100000"/>
                            </a:srgbClr>
                          </a:solidFill>
                          <a:latin typeface="Roboto"/>
                        </a:rPr>
                        <a:t><![CDATA[Type de contrat : Conception-réalisation, Etudes, Fabrication d'équipements]]>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" name="Marque locale" descr="Marque local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90800" y="2143125"/>
            <a:ext cx="704850" cy="238125"/>
          </a:xfrm>
          <a:prstGeom prst="rect">
            <a:avLst/>
          </a:prstGeom>
          <a:noFill/>
        </p:spPr>
      </p:pic>
      <p:sp>
        <p:nvSpPr>
          <p:cNvPr id="7" name=""/>
          <p:cNvSpPr txBox="1"/>
          <p:nvPr/>
        </p:nvSpPr>
        <p:spPr>
          <a:xfrm>
            <a:off x="2428875" y="2181225"/>
            <a:ext cx="6096000" cy="238125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FFFFFF">
                    <a:alpha val="100000"/>
                  </a:srgbClr>
                </a:solidFill>
                <a:latin typeface="Roboto"/>
              </a:rPr>
              <a:t><![CDATA[Infrastructures énergétiques]]></a:t>
            </a:r>
          </a:p>
        </p:txBody>
      </p:sp>
      <p:pic>
        <p:nvPicPr>
          <p:cNvPr id="8" name="Enjeux" descr="Enjeux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0500" y="2762250"/>
            <a:ext cx="333375" cy="333375"/>
          </a:xfrm>
          <a:prstGeom prst="rect">
            <a:avLst/>
          </a:prstGeom>
          <a:noFill/>
        </p:spPr>
      </p:pic>
      <p:sp>
        <p:nvSpPr>
          <p:cNvPr id="9" name=""/>
          <p:cNvSpPr txBox="1"/>
          <p:nvPr/>
        </p:nvSpPr>
        <p:spPr>
          <a:xfrm>
            <a:off x="571500" y="2800350"/>
            <a:ext cx="8096250" cy="238125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200" spc="0" u="none">
                <a:solidFill>
                  <a:srgbClr val="70BD95">
                    <a:alpha val="100000"/>
                  </a:srgbClr>
                </a:solidFill>
                <a:latin typeface="Roboto"/>
              </a:rPr>
              <a:t><![CDATA[Les enjeux client]]></a:t>
            </a:r>
          </a:p>
        </p:txBody>
      </p:sp>
      <p:sp>
        <p:nvSpPr>
          <p:cNvPr id="10" name=""/>
          <p:cNvSpPr txBox="1"/>
          <p:nvPr/>
        </p:nvSpPr>
        <p:spPr>
          <a:xfrm>
            <a:off x="571500" y="2762250"/>
            <a:ext cx="8096250" cy="238125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Roboto"/>
              </a:rPr>
              <a:t><![CDATA[• Construire le premier réacteur nucléaire de Génération III+]]></a:t>
            </a:r>
            <a:br/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Roboto"/>
              </a:rPr>
              <a:t><![CDATA[• Investir dans de nouvelles capacités de production pour assurer la sécurité d'approvisionnement en énergie]]></a:t>
            </a:r>
            <a:br/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Roboto"/>
              </a:rPr>
              <a:t><![CDATA[• Assurer la disponibilité des équipements et la pérennité des installations]]></a:t>
            </a:r>
            <a:br/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Roboto"/>
              </a:rPr>
              <a:t><![CDATA[• Garantir une continuité électrique optimale sur le site]]></a:t>
            </a:r>
            <a:br/>
          </a:p>
        </p:txBody>
      </p:sp>
      <p:pic>
        <p:nvPicPr>
          <p:cNvPr id="11" name="Solutions" descr="Solutions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0500" y="3790950"/>
            <a:ext cx="333375" cy="333375"/>
          </a:xfrm>
          <a:prstGeom prst="rect">
            <a:avLst/>
          </a:prstGeom>
          <a:noFill/>
        </p:spPr>
      </p:pic>
      <p:sp>
        <p:nvSpPr>
          <p:cNvPr id="12" name=""/>
          <p:cNvSpPr txBox="1"/>
          <p:nvPr/>
        </p:nvSpPr>
        <p:spPr>
          <a:xfrm>
            <a:off x="571500" y="3829050"/>
            <a:ext cx="8096250" cy="238125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200" spc="0" u="none">
                <a:solidFill>
                  <a:srgbClr val="70BD95">
                    <a:alpha val="100000"/>
                  </a:srgbClr>
                </a:solidFill>
                <a:latin typeface="Roboto"/>
              </a:rPr>
              <a:t><![CDATA[Nos solutions]]></a:t>
            </a:r>
          </a:p>
        </p:txBody>
      </p:sp>
      <p:sp>
        <p:nvSpPr>
          <p:cNvPr id="13" name=""/>
          <p:cNvSpPr txBox="1"/>
          <p:nvPr/>
        </p:nvSpPr>
        <p:spPr>
          <a:xfrm>
            <a:off x="571500" y="3790950"/>
            <a:ext cx="8096250" cy="238125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Roboto"/>
              </a:rPr>
              <a:t><![CDATA[• Etudes, manutention, fabrication et montage des réseaux de tuyauteries et des équipements]]></a:t>
            </a:r>
            <a:br/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Roboto"/>
              </a:rPr>
              <a:t><![CDATA[• Ventilation et climatisation des bâtiments nucléaires, du bâtiment de la station de pompage et traitement de l'eau]]></a:t>
            </a:r>
            <a:br/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Roboto"/>
              </a:rPr>
              <a:t><![CDATA[• Etudes des Installations Electriques Diverses (IED), qualification des équipements importants]]></a:t>
            </a:r>
            <a:br/>
          </a:p>
        </p:txBody>
      </p:sp>
      <p:pic>
        <p:nvPicPr>
          <p:cNvPr id="14" name="Benefices" descr="Benefices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0500" y="4667250"/>
            <a:ext cx="333375" cy="333375"/>
          </a:xfrm>
          <a:prstGeom prst="rect">
            <a:avLst/>
          </a:prstGeom>
          <a:noFill/>
        </p:spPr>
      </p:pic>
      <p:sp>
        <p:nvSpPr>
          <p:cNvPr id="15" name=""/>
          <p:cNvSpPr txBox="1"/>
          <p:nvPr/>
        </p:nvSpPr>
        <p:spPr>
          <a:xfrm>
            <a:off x="571500" y="4705350"/>
            <a:ext cx="8096250" cy="238125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200" spc="0" u="none">
                <a:solidFill>
                  <a:srgbClr val="70BD95">
                    <a:alpha val="100000"/>
                  </a:srgbClr>
                </a:solidFill>
                <a:latin typeface="Roboto"/>
              </a:rPr>
              <a:t><![CDATA[Les bénéfices client]]></a:t>
            </a:r>
          </a:p>
        </p:txBody>
      </p:sp>
      <p:sp>
        <p:nvSpPr>
          <p:cNvPr id="16" name=""/>
          <p:cNvSpPr txBox="1"/>
          <p:nvPr/>
        </p:nvSpPr>
        <p:spPr>
          <a:xfrm>
            <a:off x="571500" y="4667250"/>
            <a:ext cx="8096250" cy="238125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Roboto"/>
              </a:rPr>
              <a:t><![CDATA[• Proposer les services d'un contracteur majeur, local, flexible et compétent]]></a:t>
            </a:r>
            <a:br/>
          </a:p>
        </p:txBody>
      </p:sp>
      <p:pic>
        <p:nvPicPr>
          <p:cNvPr id="17" name="Engagement" descr="Engagement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0500" y="5238750"/>
            <a:ext cx="333375" cy="333375"/>
          </a:xfrm>
          <a:prstGeom prst="rect">
            <a:avLst/>
          </a:prstGeom>
          <a:noFill/>
        </p:spPr>
      </p:pic>
      <p:sp>
        <p:nvSpPr>
          <p:cNvPr id="18" name=""/>
          <p:cNvSpPr txBox="1"/>
          <p:nvPr/>
        </p:nvSpPr>
        <p:spPr>
          <a:xfrm>
            <a:off x="571500" y="5276850"/>
            <a:ext cx="8096250" cy="238125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200" spc="0" u="none">
                <a:solidFill>
                  <a:srgbClr val="70BD95">
                    <a:alpha val="100000"/>
                  </a:srgbClr>
                </a:solidFill>
                <a:latin typeface="Roboto"/>
              </a:rPr>
              <a:t><![CDATA[Engagement RSE]]></a:t>
            </a:r>
          </a:p>
        </p:txBody>
      </p:sp>
      <p:sp>
        <p:nvSpPr>
          <p:cNvPr id="19" name=""/>
          <p:cNvSpPr txBox="1"/>
          <p:nvPr/>
        </p:nvSpPr>
        <p:spPr>
          <a:xfrm>
            <a:off x="571500" y="5238750"/>
            <a:ext cx="8096250" cy="238125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Roboto"/>
              </a:rPr>
              <a:t><![CDATA[• Leadership EQUANS avec une politique santé sécurité accrue]]></a:t>
            </a:r>
            <a:br/>
          </a:p>
        </p:txBody>
      </p:sp>
      <p:pic>
        <p:nvPicPr>
          <p:cNvPr id="20" name="Separator" descr="Separator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734425" y="2762250"/>
            <a:ext cx="19050" cy="3905250"/>
          </a:xfrm>
          <a:prstGeom prst="rect">
            <a:avLst/>
          </a:prstGeom>
          <a:noFill/>
        </p:spPr>
      </p:pic>
      <p:sp>
        <p:nvSpPr>
          <p:cNvPr id="21" name=""/>
          <p:cNvSpPr txBox="1"/>
          <p:nvPr/>
        </p:nvSpPr>
        <p:spPr>
          <a:xfrm>
            <a:off x="9001125" y="647700"/>
            <a:ext cx="3048000" cy="238125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200" spc="0" u="none">
                <a:solidFill>
                  <a:srgbClr val="70BD95">
                    <a:alpha val="100000"/>
                  </a:srgbClr>
                </a:solidFill>
                <a:latin typeface="Roboto"/>
              </a:rPr>
              <a:t><![CDATA[Informations Client]]></a:t>
            </a:r>
          </a:p>
        </p:txBody>
      </p:sp>
      <p:pic>
        <p:nvPicPr>
          <p:cNvPr id="22" name="Logo" descr="Logo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096375" y="981075"/>
            <a:ext cx="1057275" cy="666750"/>
          </a:xfrm>
          <a:prstGeom prst="rect">
            <a:avLst/>
          </a:prstGeom>
          <a:noFill/>
        </p:spPr>
      </p:pic>
      <p:sp>
        <p:nvSpPr>
          <p:cNvPr id="23" name=""/>
          <p:cNvSpPr txBox="1"/>
          <p:nvPr/>
        </p:nvSpPr>
        <p:spPr>
          <a:xfrm>
            <a:off x="9001125" y="1457325"/>
            <a:ext cx="3048000" cy="238125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</a:p>
          <a:p>
            <a:pPr algn="l" rtl="0" fontAlgn="base" marL="0" marR="0" indent="0" lv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Roboto"/>
              </a:rPr>
              <a:t><![CDATA[Client : EDF]]></a:t>
            </a:r>
            <a:br/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Roboto"/>
              </a:rPr>
              <a:t><![CDATA[Date de démarrage : 2008]]></a:t>
            </a:r>
            <a:br/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Roboto"/>
              </a:rPr>
              <a:t><![CDATA[Date de livraison : 2020]]></a:t>
            </a:r>
            <a:br/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Roboto"/>
              </a:rPr>
              <a:t><![CDATA[Montant : > 100k €]]></a:t>
            </a:r>
            <a:br/>
          </a:p>
        </p:txBody>
      </p:sp>
      <p:sp>
        <p:nvSpPr>
          <p:cNvPr id="24" name=""/>
          <p:cNvSpPr txBox="1"/>
          <p:nvPr/>
        </p:nvSpPr>
        <p:spPr>
          <a:xfrm>
            <a:off x="9001125" y="2762250"/>
            <a:ext cx="3048000" cy="238125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200" spc="0" u="none">
                <a:solidFill>
                  <a:srgbClr val="70BD95">
                    <a:alpha val="100000"/>
                  </a:srgbClr>
                </a:solidFill>
                <a:latin typeface="Roboto"/>
              </a:rPr>
              <a:t><![CDATA[Chiffres clés]]></a:t>
            </a:r>
          </a:p>
        </p:txBody>
      </p:sp>
      <p:graphicFrame>
        <p:nvGraphicFramePr>
          <p:cNvPr id="25" name="" descr=""/>
          <p:cNvGraphicFramePr>
            <a:graphicFrameLocks noGrp="1"/>
          </p:cNvGraphicFramePr>
          <p:nvPr/>
        </p:nvGraphicFramePr>
        <p:xfrm>
          <a:off x="8953500" y="3067050"/>
          <a:ext cx="3048000" cy="95250"/>
        </p:xfrm>
        <a:graphic>
          <a:graphicData uri="http://schemas.openxmlformats.org/drawingml/2006/table">
            <a:tbl>
              <a:tblPr firstRow="1" bandRow="1"/>
              <a:tblGrid>
                <a:gridCol w="3048000"/>
              </a:tblGrid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47625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z="1400" spc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Roboto"/>
                        </a:rPr>
                        <a:t><![CDATA[2000]]></a:t>
                      </a:r>
                    </a:p>
                  </a:txBody>
                  <a:tcPr marL="476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47625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pc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Roboto"/>
                        </a:rPr>
                        <a:t><![CDATA[coffrets]]></a:t>
                      </a:r>
                    </a:p>
                  </a:txBody>
                  <a:tcPr marL="476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47625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z="1400" spc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Roboto"/>
                        </a:rPr>
                        <a:t><![CDATA[12 ans]]></a:t>
                      </a:r>
                    </a:p>
                  </a:txBody>
                  <a:tcPr marL="476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47625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pc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Roboto"/>
                        </a:rPr>
                        <a:t><![CDATA[durée du contrat]]></a:t>
                      </a:r>
                    </a:p>
                  </a:txBody>
                  <a:tcPr marL="476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47625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z="1400" spc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Roboto"/>
                        </a:rPr>
                        <a:t><![CDATA[+ de 850kms]]></a:t>
                      </a:r>
                    </a:p>
                  </a:txBody>
                  <a:tcPr marL="476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47625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pc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Roboto"/>
                        </a:rPr>
                        <a:t><![CDATA[de câbles électriques posés]]></a:t>
                      </a:r>
                    </a:p>
                  </a:txBody>
                  <a:tcPr marL="47625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6" name="Confidential" descr="Confidential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238500" y="571500"/>
            <a:ext cx="5715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EQUANS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Ref&amp;#039;EQUANS</dc:creator>
  <cp:lastModifiedBy>Unknown Creator</cp:lastModifiedBy>
  <dcterms:created xsi:type="dcterms:W3CDTF">2023-06-22T12:03:59Z</dcterms:created>
  <dcterms:modified xsi:type="dcterms:W3CDTF">2023-06-22T12:03:59Z</dcterms:modified>
  <dc:title>EPR Flamanville 3 - Lots Génie électrique et radioprotection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